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  <p:sldMasterId id="2147483673" r:id="rId3"/>
  </p:sldMasterIdLst>
  <p:handoutMasterIdLst>
    <p:handoutMasterId r:id="rId15"/>
  </p:handoutMasterIdLst>
  <p:sldIdLst>
    <p:sldId id="263" r:id="rId4"/>
    <p:sldId id="257" r:id="rId5"/>
    <p:sldId id="258" r:id="rId6"/>
    <p:sldId id="270" r:id="rId7"/>
    <p:sldId id="275" r:id="rId8"/>
    <p:sldId id="269" r:id="rId9"/>
    <p:sldId id="272" r:id="rId10"/>
    <p:sldId id="267" r:id="rId11"/>
    <p:sldId id="259" r:id="rId12"/>
    <p:sldId id="268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EBF83E-1553-45AD-B134-37A90220B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6 w 1000"/>
                  <a:gd name="T5" fmla="*/ 2147483646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07 h 272"/>
                  <a:gd name="T4" fmla="*/ 240 w 624"/>
                  <a:gd name="T5" fmla="*/ 5568 h 272"/>
                  <a:gd name="T6" fmla="*/ 624 w 624"/>
                  <a:gd name="T7" fmla="*/ 630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8 h 317"/>
                  <a:gd name="T4" fmla="*/ 624 w 624"/>
                  <a:gd name="T5" fmla="*/ 1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34 h 317"/>
                  <a:gd name="T4" fmla="*/ 624 w 624"/>
                  <a:gd name="T5" fmla="*/ 63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414 h 385"/>
                <a:gd name="T2" fmla="*/ 5762 w 5762"/>
                <a:gd name="T3" fmla="*/ 39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41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2CA585-1DB9-4479-AFF1-A6CC5BD43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58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704B-0D20-4FE0-84C7-D1F657041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50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CF07-7386-4C4D-A345-794C9D49F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66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4E4E9B-A63B-4181-BE21-D31AE995F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7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FB55045-E20A-4E43-BAAB-2CA9B69D0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95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6559FE-3ABD-4E24-B873-8964C788B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34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4D1EB24-484D-4C1E-9363-5287EA54A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10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2788652-34C2-4218-9C08-423EB61C9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23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72BA5AD-B5ED-4E26-9518-86A2E3C95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8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1280034-3D7A-413A-806B-5A18FE7C8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98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8CE857D-942D-4965-829E-6FF59BD76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60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BE12-1B2D-4D0D-99DD-D0CF9ABAC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985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51B36E-DF1A-4590-AEE0-A058198D7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45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714C201-5B9C-4E0B-A262-C24682C11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7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B9CB40-521F-4226-90CF-434BE9008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702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69D0A4-0AD3-44D5-A47A-4761934DB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99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C9EE1B-A3E1-48C5-ABAF-FFC46EFB7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488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796EF5-DD64-4175-9687-676802902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7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AFE11D-91C7-4245-B2D7-B1E6FE7EC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38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FDEFAD1-0189-4D43-8DA5-CF531230B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419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0C11D52-EEFF-49D7-8D42-F6B46755E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894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CCDB3B3-5C10-415C-8841-4404F5337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6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BD95-D5D4-402F-AFDA-153A27660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996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6A4F7D-D1CD-4F6A-839E-D7A071350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92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5996C1-6B8F-42DF-B286-BACA6883E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62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A3C8-9CA6-45F2-A0C3-B66450A08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9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3E36E-812A-4A59-9A87-517D25D89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9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6259-4DB4-4DD9-8B0C-767B7B2AD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1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F7BA5-9B4B-4F75-9173-668ABE230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18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D74B-F4D4-4D41-B297-52E1B4CE5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80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F90C-31C0-4923-AD50-50FBCB032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70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6 w 1000"/>
                  <a:gd name="T5" fmla="*/ 2147483646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94 h 317"/>
                  <a:gd name="T4" fmla="*/ 624 w 624"/>
                  <a:gd name="T5" fmla="*/ 64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 h 317"/>
                  <a:gd name="T4" fmla="*/ 624 w 624"/>
                  <a:gd name="T5" fmla="*/ 11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501 h 272"/>
                  <a:gd name="T4" fmla="*/ 240 w 624"/>
                  <a:gd name="T5" fmla="*/ 5743 h 272"/>
                  <a:gd name="T6" fmla="*/ 624 w 624"/>
                  <a:gd name="T7" fmla="*/ 65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97 h 317"/>
                  <a:gd name="T4" fmla="*/ 624 w 624"/>
                  <a:gd name="T5" fmla="*/ 599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 h 317"/>
                  <a:gd name="T4" fmla="*/ 624 w 624"/>
                  <a:gd name="T5" fmla="*/ 11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935 h 272"/>
                  <a:gd name="T4" fmla="*/ 240 w 624"/>
                  <a:gd name="T5" fmla="*/ 5237 h 272"/>
                  <a:gd name="T6" fmla="*/ 624 w 624"/>
                  <a:gd name="T7" fmla="*/ 593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94 h 317"/>
                  <a:gd name="T4" fmla="*/ 624 w 624"/>
                  <a:gd name="T5" fmla="*/ 64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14 h 385"/>
                <a:gd name="T2" fmla="*/ 242 w 5762"/>
                <a:gd name="T3" fmla="*/ 395 h 385"/>
                <a:gd name="T4" fmla="*/ 242 w 5762"/>
                <a:gd name="T5" fmla="*/ 4 h 385"/>
                <a:gd name="T6" fmla="*/ 0 w 5762"/>
                <a:gd name="T7" fmla="*/ 0 h 385"/>
                <a:gd name="T8" fmla="*/ 0 w 5762"/>
                <a:gd name="T9" fmla="*/ 41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 w 5761"/>
                <a:gd name="T3" fmla="*/ 0 h 189"/>
                <a:gd name="T4" fmla="*/ 242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59784A-3941-4824-B542-E8E303303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build="p" bldLvl="3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62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6 w 1000"/>
                  <a:gd name="T5" fmla="*/ 2147483646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94 h 317"/>
                  <a:gd name="T4" fmla="*/ 624 w 624"/>
                  <a:gd name="T5" fmla="*/ 64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 h 317"/>
                  <a:gd name="T4" fmla="*/ 624 w 624"/>
                  <a:gd name="T5" fmla="*/ 11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501 h 272"/>
                  <a:gd name="T4" fmla="*/ 240 w 624"/>
                  <a:gd name="T5" fmla="*/ 5743 h 272"/>
                  <a:gd name="T6" fmla="*/ 624 w 624"/>
                  <a:gd name="T7" fmla="*/ 65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97 h 317"/>
                  <a:gd name="T4" fmla="*/ 624 w 624"/>
                  <a:gd name="T5" fmla="*/ 599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 h 317"/>
                  <a:gd name="T4" fmla="*/ 624 w 624"/>
                  <a:gd name="T5" fmla="*/ 11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935 h 272"/>
                  <a:gd name="T4" fmla="*/ 240 w 624"/>
                  <a:gd name="T5" fmla="*/ 5237 h 272"/>
                  <a:gd name="T6" fmla="*/ 624 w 624"/>
                  <a:gd name="T7" fmla="*/ 593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94 h 317"/>
                  <a:gd name="T4" fmla="*/ 624 w 624"/>
                  <a:gd name="T5" fmla="*/ 64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14 h 385"/>
                <a:gd name="T2" fmla="*/ 242 w 5762"/>
                <a:gd name="T3" fmla="*/ 395 h 385"/>
                <a:gd name="T4" fmla="*/ 242 w 5762"/>
                <a:gd name="T5" fmla="*/ 4 h 385"/>
                <a:gd name="T6" fmla="*/ 0 w 5762"/>
                <a:gd name="T7" fmla="*/ 0 h 385"/>
                <a:gd name="T8" fmla="*/ 0 w 5762"/>
                <a:gd name="T9" fmla="*/ 41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 w 5761"/>
                <a:gd name="T3" fmla="*/ 0 h 189"/>
                <a:gd name="T4" fmla="*/ 242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1" lang="en-US" altLang="en-US" sz="4400" smtClean="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2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1" lang="en-US" altLang="en-US" sz="3200" smtClean="0">
                <a:latin typeface="Arial" charset="0"/>
              </a:rPr>
              <a:t>A.) Response A</a:t>
            </a:r>
          </a:p>
        </p:txBody>
      </p:sp>
      <p:sp>
        <p:nvSpPr>
          <p:cNvPr id="2053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1" lang="en-US" altLang="en-US" sz="3200" smtClean="0">
                <a:latin typeface="Arial" charset="0"/>
              </a:rPr>
              <a:t>B.) Response B</a:t>
            </a:r>
          </a:p>
        </p:txBody>
      </p:sp>
      <p:sp>
        <p:nvSpPr>
          <p:cNvPr id="2054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1" lang="en-US" altLang="en-US" sz="3200" smtClean="0">
                <a:latin typeface="Arial" charset="0"/>
              </a:rPr>
              <a:t>C.) Response C</a:t>
            </a:r>
          </a:p>
        </p:txBody>
      </p:sp>
      <p:sp>
        <p:nvSpPr>
          <p:cNvPr id="2055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1" lang="en-US" altLang="en-US" sz="3200" smtClean="0">
                <a:latin typeface="Arial" charset="0"/>
              </a:rPr>
              <a:t>D.) Response D</a:t>
            </a:r>
          </a:p>
        </p:txBody>
      </p:sp>
      <p:sp>
        <p:nvSpPr>
          <p:cNvPr id="2056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1" lang="en-US" altLang="en-US" sz="3200" smtClean="0">
                <a:latin typeface="Arial" charset="0"/>
              </a:rPr>
              <a:t>E.) Response E</a:t>
            </a:r>
          </a:p>
        </p:txBody>
      </p:sp>
      <p:sp>
        <p:nvSpPr>
          <p:cNvPr id="2057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400" smtClean="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8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400" smtClean="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107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110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6 w 1000"/>
                  <a:gd name="T5" fmla="*/ 2147483646 h 720"/>
                  <a:gd name="T6" fmla="*/ 6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94 h 317"/>
                  <a:gd name="T4" fmla="*/ 624 w 624"/>
                  <a:gd name="T5" fmla="*/ 64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 h 317"/>
                  <a:gd name="T4" fmla="*/ 624 w 624"/>
                  <a:gd name="T5" fmla="*/ 11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501 h 272"/>
                  <a:gd name="T4" fmla="*/ 240 w 624"/>
                  <a:gd name="T5" fmla="*/ 5743 h 272"/>
                  <a:gd name="T6" fmla="*/ 624 w 624"/>
                  <a:gd name="T7" fmla="*/ 65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68 h 362"/>
                  <a:gd name="T4" fmla="*/ 248 w 632"/>
                  <a:gd name="T5" fmla="*/ 68 h 362"/>
                  <a:gd name="T6" fmla="*/ 632 w 632"/>
                  <a:gd name="T7" fmla="*/ 68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997 h 317"/>
                  <a:gd name="T4" fmla="*/ 624 w 624"/>
                  <a:gd name="T5" fmla="*/ 599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4 h 317"/>
                  <a:gd name="T4" fmla="*/ 624 w 624"/>
                  <a:gd name="T5" fmla="*/ 11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935 h 272"/>
                  <a:gd name="T4" fmla="*/ 240 w 624"/>
                  <a:gd name="T5" fmla="*/ 5237 h 272"/>
                  <a:gd name="T6" fmla="*/ 624 w 624"/>
                  <a:gd name="T7" fmla="*/ 593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156 h 317"/>
                  <a:gd name="T4" fmla="*/ 624 w 624"/>
                  <a:gd name="T5" fmla="*/ 61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94 h 317"/>
                  <a:gd name="T4" fmla="*/ 624 w 624"/>
                  <a:gd name="T5" fmla="*/ 64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6 h 370"/>
                  <a:gd name="T4" fmla="*/ 624 w 624"/>
                  <a:gd name="T5" fmla="*/ 6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117 h 272"/>
                  <a:gd name="T4" fmla="*/ 240 w 624"/>
                  <a:gd name="T5" fmla="*/ 5408 h 272"/>
                  <a:gd name="T6" fmla="*/ 624 w 624"/>
                  <a:gd name="T7" fmla="*/ 61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>
                  <a:gd name="T0" fmla="*/ 8 w 632"/>
                  <a:gd name="T1" fmla="*/ 10 h 362"/>
                  <a:gd name="T2" fmla="*/ 8 w 632"/>
                  <a:gd name="T3" fmla="*/ 71 h 362"/>
                  <a:gd name="T4" fmla="*/ 248 w 632"/>
                  <a:gd name="T5" fmla="*/ 71 h 362"/>
                  <a:gd name="T6" fmla="*/ 632 w 632"/>
                  <a:gd name="T7" fmla="*/ 71 h 362"/>
                  <a:gd name="T8" fmla="*/ 632 w 632"/>
                  <a:gd name="T9" fmla="*/ 10 h 362"/>
                  <a:gd name="T10" fmla="*/ 104 w 632"/>
                  <a:gd name="T11" fmla="*/ 10 h 362"/>
                  <a:gd name="T12" fmla="*/ 8 w 632"/>
                  <a:gd name="T13" fmla="*/ 1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8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14 h 385"/>
                <a:gd name="T2" fmla="*/ 242 w 5762"/>
                <a:gd name="T3" fmla="*/ 395 h 385"/>
                <a:gd name="T4" fmla="*/ 242 w 5762"/>
                <a:gd name="T5" fmla="*/ 4 h 385"/>
                <a:gd name="T6" fmla="*/ 0 w 5762"/>
                <a:gd name="T7" fmla="*/ 0 h 385"/>
                <a:gd name="T8" fmla="*/ 0 w 5762"/>
                <a:gd name="T9" fmla="*/ 41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 w 5761"/>
                <a:gd name="T3" fmla="*/ 0 h 189"/>
                <a:gd name="T4" fmla="*/ 242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GraphShape" hidden="1"/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mtClean="0"/>
              <a:t>iRespond Graph</a:t>
            </a:r>
          </a:p>
        </p:txBody>
      </p:sp>
      <p:grpSp>
        <p:nvGrpSpPr>
          <p:cNvPr id="3076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5" name="CorrectBar0"/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106" name="CorrectBar1"/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3077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100" name="PercentLabel0"/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1" name="PercentLabel1"/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2" name="PercentLabel2"/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3" name="PercentLabel3"/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4" name="PercentLabel4"/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8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7" name="IncorrectBar2"/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098" name="IncorrectBar3"/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099" name="IncorrectBar4"/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3079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2" name="XValueLabel0"/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3" name="XValueLabel1"/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4" name="XValueLabel2"/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5" name="XValueLabel3"/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6" name="XValueLabel4"/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0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6" name="XAxisLine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YAxisLine"/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YAxisTick0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YAxisTick1"/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YAxisTick2"/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YAxisTick3"/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1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2" name="YValueLabel0"/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3" name="YValueLabel1"/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4" name="YValueLabel2"/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5" name="YValueLabel3"/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r>
              <a:rPr lang="en-US" altLang="en-US" sz="4000" smtClean="0"/>
              <a:t>4 ~ 4 </a:t>
            </a:r>
            <a:r>
              <a:rPr lang="en-US" altLang="en-US" sz="4000" b="1" smtClean="0">
                <a:solidFill>
                  <a:srgbClr val="FF5050"/>
                </a:solidFill>
              </a:rPr>
              <a:t>Metamorphic Rocks</a:t>
            </a:r>
            <a:br>
              <a:rPr lang="en-US" altLang="en-US" sz="4000" b="1" smtClean="0">
                <a:solidFill>
                  <a:srgbClr val="FF5050"/>
                </a:solidFill>
              </a:rPr>
            </a:br>
            <a:r>
              <a:rPr lang="en-US" altLang="en-US" sz="4000" smtClean="0"/>
              <a:t> happen because of  1.</a:t>
            </a:r>
            <a:r>
              <a:rPr lang="en-US" altLang="en-US" sz="4000" u="sng" smtClean="0"/>
              <a:t>heat</a:t>
            </a:r>
            <a:r>
              <a:rPr lang="en-US" altLang="en-US" sz="4000" smtClean="0"/>
              <a:t> </a:t>
            </a:r>
            <a:r>
              <a:rPr lang="en-US" altLang="en-US" sz="4000" u="sng" smtClean="0"/>
              <a:t>(but not enough to cause melting), </a:t>
            </a:r>
            <a:r>
              <a:rPr lang="en-US" altLang="en-US" sz="3800" u="sng" smtClean="0"/>
              <a:t>2. pressure and/or 3.chemical reaction  </a:t>
            </a:r>
          </a:p>
        </p:txBody>
      </p:sp>
      <p:pic>
        <p:nvPicPr>
          <p:cNvPr id="26627" name="Picture 6" descr="Marble-Dar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3571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53000" y="6019800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marble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/>
              <a:t>Parent rock to metamorphic rock</a:t>
            </a:r>
            <a:br>
              <a:rPr lang="en-US" altLang="en-US" sz="4000" smtClean="0"/>
            </a:br>
            <a:r>
              <a:rPr lang="en-US" altLang="en-US" sz="4000" smtClean="0"/>
              <a:t>(look at samples)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shale to slate</a:t>
            </a:r>
          </a:p>
          <a:p>
            <a:r>
              <a:rPr lang="en-US" altLang="en-US" smtClean="0"/>
              <a:t>sandstone to quartzite</a:t>
            </a:r>
          </a:p>
          <a:p>
            <a:r>
              <a:rPr lang="en-US" altLang="en-US" smtClean="0"/>
              <a:t>limestone to marble</a:t>
            </a:r>
          </a:p>
          <a:p>
            <a:r>
              <a:rPr lang="en-US" altLang="en-US" smtClean="0"/>
              <a:t>Bituminous coal to Anthracite coal</a:t>
            </a:r>
          </a:p>
          <a:p>
            <a:r>
              <a:rPr lang="en-US" altLang="en-US" smtClean="0"/>
              <a:t>Basalt to schist</a:t>
            </a:r>
          </a:p>
          <a:p>
            <a:r>
              <a:rPr lang="en-US" altLang="en-US" smtClean="0"/>
              <a:t>granite to gneiss</a:t>
            </a:r>
          </a:p>
          <a:p>
            <a:r>
              <a:rPr lang="en-US" altLang="en-US" smtClean="0"/>
              <a:t>Slate to schist</a:t>
            </a:r>
          </a:p>
          <a:p>
            <a:r>
              <a:rPr lang="en-US" altLang="en-US" smtClean="0"/>
              <a:t>Schist to gneiss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Earth Science 2013-4\Rocks\worksheets and handouts\Metamorphic\classification of metamorphic rocks cha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794000"/>
            <a:ext cx="8107363" cy="3276600"/>
          </a:xfrm>
        </p:spPr>
        <p:txBody>
          <a:bodyPr/>
          <a:lstStyle/>
          <a:p>
            <a:r>
              <a:rPr lang="en-US" altLang="en-US" sz="2800" b="1" smtClean="0"/>
              <a:t>How do the grain patterns of </a:t>
            </a:r>
            <a:r>
              <a:rPr lang="en-US" altLang="en-US" sz="2800" b="1" smtClean="0">
                <a:solidFill>
                  <a:srgbClr val="FF5050"/>
                </a:solidFill>
              </a:rPr>
              <a:t>granite </a:t>
            </a:r>
            <a:r>
              <a:rPr lang="en-US" altLang="en-US" sz="2800" b="1" smtClean="0"/>
              <a:t>(igneous) and </a:t>
            </a:r>
            <a:r>
              <a:rPr lang="en-US" altLang="en-US" sz="2800" b="1" smtClean="0">
                <a:solidFill>
                  <a:srgbClr val="FF5050"/>
                </a:solidFill>
              </a:rPr>
              <a:t>gneiss </a:t>
            </a:r>
            <a:r>
              <a:rPr lang="en-US" altLang="en-US" sz="2800" b="1" smtClean="0"/>
              <a:t>(metamorphic) compare?</a:t>
            </a:r>
          </a:p>
          <a:p>
            <a:pPr>
              <a:buFont typeface="Monotype Sorts" pitchFamily="2" charset="2"/>
              <a:buNone/>
            </a:pPr>
            <a:endParaRPr lang="en-US" altLang="en-US" sz="2800" b="1" smtClean="0"/>
          </a:p>
          <a:p>
            <a:r>
              <a:rPr lang="en-US" altLang="en-US" sz="2800" b="1" smtClean="0"/>
              <a:t>DEEP within the crust, some granite becomes gneiss.  </a:t>
            </a:r>
            <a:r>
              <a:rPr lang="en-US" altLang="en-US" sz="2800" b="1" smtClean="0">
                <a:solidFill>
                  <a:srgbClr val="FF5050"/>
                </a:solidFill>
              </a:rPr>
              <a:t>What do you think must happen to cause this change?</a:t>
            </a:r>
          </a:p>
        </p:txBody>
      </p:sp>
      <p:pic>
        <p:nvPicPr>
          <p:cNvPr id="27651" name="Picture 5" descr="granite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gn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2162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533400"/>
          </a:xfrm>
        </p:spPr>
        <p:txBody>
          <a:bodyPr/>
          <a:lstStyle/>
          <a:p>
            <a:r>
              <a:rPr lang="en-US" altLang="en-US" smtClean="0"/>
              <a:t>How Metamorphic Rocks Form?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FF5050"/>
                </a:solidFill>
              </a:rPr>
              <a:t>HEAT</a:t>
            </a:r>
            <a:r>
              <a:rPr lang="en-US" altLang="en-US" b="1" smtClean="0"/>
              <a:t> </a:t>
            </a:r>
            <a:r>
              <a:rPr lang="en-US" altLang="en-US" smtClean="0"/>
              <a:t>(100-800°C)--not enough to melt the rock</a:t>
            </a:r>
            <a:endParaRPr lang="en-US" altLang="en-US" b="1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and/or </a:t>
            </a:r>
            <a:r>
              <a:rPr lang="en-US" altLang="en-US" b="1" smtClean="0">
                <a:solidFill>
                  <a:srgbClr val="FF5050"/>
                </a:solidFill>
              </a:rPr>
              <a:t>PRESSURE</a:t>
            </a:r>
            <a:r>
              <a:rPr lang="en-US" altLang="en-US" b="1" smtClean="0"/>
              <a:t> </a:t>
            </a:r>
            <a:r>
              <a:rPr lang="en-US" altLang="en-US" smtClean="0"/>
              <a:t>(hundreds or thousands of times stronger than at the surface)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happens deep inside Earth (12-16 km)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appearance, texture, crystal structure, and mineral content </a:t>
            </a:r>
            <a:r>
              <a:rPr lang="en-US" altLang="en-US" i="1" smtClean="0"/>
              <a:t>changes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can form from any other type of rock, including another metamorphic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metamorphism happens 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81200"/>
            <a:ext cx="7132637" cy="4114800"/>
          </a:xfrm>
        </p:spPr>
        <p:txBody>
          <a:bodyPr/>
          <a:lstStyle/>
          <a:p>
            <a:r>
              <a:rPr lang="en-US" altLang="en-US" sz="3200" smtClean="0"/>
              <a:t>1--</a:t>
            </a:r>
            <a:r>
              <a:rPr lang="en-US" altLang="en-US" sz="3200" u="sng" smtClean="0"/>
              <a:t>if rock is near magma</a:t>
            </a:r>
            <a:r>
              <a:rPr lang="en-US" altLang="en-US" sz="3200" smtClean="0">
                <a:solidFill>
                  <a:srgbClr val="FF5050"/>
                </a:solidFill>
              </a:rPr>
              <a:t>	</a:t>
            </a:r>
          </a:p>
          <a:p>
            <a:r>
              <a:rPr lang="en-US" altLang="en-US" sz="3200" smtClean="0"/>
              <a:t>2--</a:t>
            </a:r>
            <a:r>
              <a:rPr lang="en-US" altLang="en-US" sz="3200" u="sng" smtClean="0"/>
              <a:t>deep underground</a:t>
            </a:r>
          </a:p>
          <a:p>
            <a:r>
              <a:rPr lang="en-US" altLang="en-US" sz="3200" smtClean="0"/>
              <a:t>3--</a:t>
            </a:r>
            <a:r>
              <a:rPr lang="en-US" altLang="en-US" sz="3200" u="sng" smtClean="0"/>
              <a:t>where tectonic plates collide </a:t>
            </a:r>
            <a:r>
              <a:rPr lang="en-US" altLang="en-US" sz="3200" smtClean="0"/>
              <a:t>{may uplift the area}</a:t>
            </a:r>
          </a:p>
          <a:p>
            <a:pPr lvl="1">
              <a:buFontTx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772400" cy="1143000"/>
          </a:xfrm>
        </p:spPr>
        <p:txBody>
          <a:bodyPr/>
          <a:lstStyle/>
          <a:p>
            <a:pPr algn="ctr"/>
            <a:r>
              <a:rPr lang="en-US" altLang="en-US" sz="3200" smtClean="0">
                <a:solidFill>
                  <a:srgbClr val="00B050"/>
                </a:solidFill>
              </a:rPr>
              <a:t>(enrich) </a:t>
            </a:r>
            <a:r>
              <a:rPr lang="en-US" altLang="en-US" smtClean="0"/>
              <a:t>“Re~crystallization”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process in which crystals in minerals change in size and composition</a:t>
            </a:r>
          </a:p>
        </p:txBody>
      </p:sp>
      <p:pic>
        <p:nvPicPr>
          <p:cNvPr id="30724" name="Picture 5" descr="e4021d8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5715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05-10-26%20---%20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2514600" y="1752600"/>
            <a:ext cx="249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Igneous Intrusion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4267200" y="13716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733800" y="2209800"/>
            <a:ext cx="2514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82165 L 3.33333E-6 2.01249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-0.14435 L 0 1.4989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st_rck_022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677025" y="62484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</a:rPr>
              <a:t>Labrador, Canada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4343400" y="1981200"/>
            <a:ext cx="3352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0" y="39624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927725" y="1717675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</a:rPr>
              <a:t>pressure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17525" y="193675"/>
            <a:ext cx="801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</a:rPr>
              <a:t>Metamorphism can be caused by force/pressure.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67 -0.25538 L 0 -3.8029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01 0.05552 L -6.66667E-6 6.80083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Parent rock to metamorphic rock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600200"/>
            <a:ext cx="8229600" cy="4114800"/>
          </a:xfr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0" y="3751263"/>
            <a:ext cx="119634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Classifying Metamorphic Rocks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4419600" cy="5105400"/>
          </a:xfrm>
        </p:spPr>
        <p:txBody>
          <a:bodyPr/>
          <a:lstStyle/>
          <a:p>
            <a:r>
              <a:rPr lang="en-US" altLang="en-US" sz="3200" b="1" u="sng" smtClean="0">
                <a:solidFill>
                  <a:srgbClr val="FF5050"/>
                </a:solidFill>
              </a:rPr>
              <a:t>1--Foliated</a:t>
            </a:r>
            <a:endParaRPr lang="en-US" altLang="en-US" sz="3200" b="1" smtClean="0">
              <a:solidFill>
                <a:srgbClr val="FF5050"/>
              </a:solidFill>
            </a:endParaRPr>
          </a:p>
          <a:p>
            <a:pPr lvl="1"/>
            <a:r>
              <a:rPr lang="en-US" altLang="en-US" sz="2800" b="1" smtClean="0"/>
              <a:t>grains in parallel bands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smtClean="0"/>
              <a:t>ex:</a:t>
            </a:r>
          </a:p>
          <a:p>
            <a:pPr lvl="2">
              <a:lnSpc>
                <a:spcPct val="80000"/>
              </a:lnSpc>
            </a:pPr>
            <a:r>
              <a:rPr lang="en-US" altLang="en-US" sz="2800" b="1" u="sng" smtClean="0"/>
              <a:t>slate</a:t>
            </a:r>
            <a:r>
              <a:rPr lang="en-US" altLang="en-US" sz="2800" b="1" smtClean="0"/>
              <a:t> (from shale)</a:t>
            </a:r>
          </a:p>
          <a:p>
            <a:pPr lvl="2">
              <a:lnSpc>
                <a:spcPct val="80000"/>
              </a:lnSpc>
            </a:pPr>
            <a:r>
              <a:rPr lang="en-US" altLang="en-US" sz="2800" b="1" u="sng" smtClean="0"/>
              <a:t>schist</a:t>
            </a:r>
            <a:r>
              <a:rPr lang="en-US" altLang="en-US" sz="2800" b="1" smtClean="0"/>
              <a:t> (from phyllite)</a:t>
            </a:r>
          </a:p>
          <a:p>
            <a:pPr lvl="2">
              <a:lnSpc>
                <a:spcPct val="80000"/>
              </a:lnSpc>
            </a:pPr>
            <a:r>
              <a:rPr lang="en-US" altLang="en-US" sz="2800" b="1" u="sng" smtClean="0"/>
              <a:t>gneiss</a:t>
            </a:r>
            <a:r>
              <a:rPr lang="en-US" altLang="en-US" sz="2800" b="1" smtClean="0"/>
              <a:t> (from	 granite)</a:t>
            </a:r>
            <a:endParaRPr lang="en-US" altLang="en-US" sz="280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32438" y="1371600"/>
            <a:ext cx="3611562" cy="4114800"/>
          </a:xfrm>
        </p:spPr>
        <p:txBody>
          <a:bodyPr/>
          <a:lstStyle/>
          <a:p>
            <a:r>
              <a:rPr lang="en-US" altLang="en-US" sz="3200" b="1" u="sng" smtClean="0">
                <a:solidFill>
                  <a:srgbClr val="FF5050"/>
                </a:solidFill>
              </a:rPr>
              <a:t>2--Nonfoliated</a:t>
            </a:r>
            <a:endParaRPr lang="en-US" altLang="en-US" sz="3200" b="1" smtClean="0">
              <a:solidFill>
                <a:srgbClr val="FF505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800" b="1" smtClean="0"/>
              <a:t>grains arranged randomly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smtClean="0"/>
              <a:t>ex:</a:t>
            </a:r>
          </a:p>
          <a:p>
            <a:pPr lvl="2">
              <a:lnSpc>
                <a:spcPct val="80000"/>
              </a:lnSpc>
            </a:pPr>
            <a:r>
              <a:rPr lang="en-US" altLang="en-US" sz="2800" b="1" u="sng" smtClean="0"/>
              <a:t>marble</a:t>
            </a:r>
            <a:r>
              <a:rPr lang="en-US" altLang="en-US" sz="2800" b="1" smtClean="0"/>
              <a:t> (from limestone)</a:t>
            </a:r>
          </a:p>
          <a:p>
            <a:pPr lvl="2">
              <a:lnSpc>
                <a:spcPct val="80000"/>
              </a:lnSpc>
            </a:pPr>
            <a:r>
              <a:rPr lang="en-US" altLang="en-US" sz="2800" b="1" u="sng" smtClean="0"/>
              <a:t>quartzite </a:t>
            </a:r>
            <a:r>
              <a:rPr lang="en-US" altLang="en-US" sz="2800" b="1" smtClean="0"/>
              <a:t>(from sandstone)</a:t>
            </a:r>
            <a:endParaRPr lang="en-US" altLang="en-US" sz="28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2266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124200" y="6172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041525" y="5756275"/>
            <a:ext cx="230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Gneiss (foliated)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Designs\Dads Tie.pot</Template>
  <TotalTime>2876</TotalTime>
  <Words>228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Arial</vt:lpstr>
      <vt:lpstr>Monotype Sorts</vt:lpstr>
      <vt:lpstr>Calibri</vt:lpstr>
      <vt:lpstr>Dads Tie</vt:lpstr>
      <vt:lpstr>iRespondQuestionMaster</vt:lpstr>
      <vt:lpstr>iRespondGraphMaster</vt:lpstr>
      <vt:lpstr>4 ~ 4 Metamorphic Rocks  happen because of  1.heat (but not enough to cause melting), 2. pressure and/or 3.chemical reaction  </vt:lpstr>
      <vt:lpstr>PowerPoint Presentation</vt:lpstr>
      <vt:lpstr>How Metamorphic Rocks Form?</vt:lpstr>
      <vt:lpstr>How metamorphism happens </vt:lpstr>
      <vt:lpstr>(enrich) “Re~crystallization”</vt:lpstr>
      <vt:lpstr>PowerPoint Presentation</vt:lpstr>
      <vt:lpstr>PowerPoint Presentation</vt:lpstr>
      <vt:lpstr>Parent rock to metamorphic rock</vt:lpstr>
      <vt:lpstr>Classifying Metamorphic Rocks</vt:lpstr>
      <vt:lpstr>Parent rock to metamorphic rock (look at samples)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3-5:  Metamorphic Rocks</dc:title>
  <dc:creator>Twila McMullan</dc:creator>
  <cp:lastModifiedBy>Jessica Wall</cp:lastModifiedBy>
  <cp:revision>46</cp:revision>
  <cp:lastPrinted>2003-08-08T23:53:57Z</cp:lastPrinted>
  <dcterms:created xsi:type="dcterms:W3CDTF">2002-09-17T01:46:45Z</dcterms:created>
  <dcterms:modified xsi:type="dcterms:W3CDTF">2017-09-15T02:53:26Z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